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4" r:id="rId5"/>
  </p:sldMasterIdLst>
  <p:notesMasterIdLst>
    <p:notesMasterId r:id="rId10"/>
  </p:notesMasterIdLst>
  <p:sldIdLst>
    <p:sldId id="256" r:id="rId6"/>
    <p:sldId id="444" r:id="rId7"/>
    <p:sldId id="441" r:id="rId8"/>
    <p:sldId id="456" r:id="rId9"/>
  </p:sldIdLst>
  <p:sldSz cx="12192000" cy="6858000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9099"/>
    <a:srgbClr val="FF6600"/>
    <a:srgbClr val="F3BD48"/>
    <a:srgbClr val="0000D0"/>
    <a:srgbClr val="69C5F0"/>
    <a:srgbClr val="1BB3E9"/>
    <a:srgbClr val="004B91"/>
    <a:srgbClr val="0649E0"/>
    <a:srgbClr val="ADA3FB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5" autoAdjust="0"/>
    <p:restoredTop sz="72802" autoAdjust="0"/>
  </p:normalViewPr>
  <p:slideViewPr>
    <p:cSldViewPr>
      <p:cViewPr varScale="1">
        <p:scale>
          <a:sx n="81" d="100"/>
          <a:sy n="81" d="100"/>
        </p:scale>
        <p:origin x="132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017C1462-3AD3-42E5-9165-67BF14D38235}" type="datetimeFigureOut">
              <a:rPr lang="en-US"/>
              <a:pPr>
                <a:defRPr/>
              </a:pPr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09F6AC8D-F18F-4AC5-B661-BFC44AACD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52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438" y="698500"/>
            <a:ext cx="62071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18E33C-1DCC-4AAC-82CB-665AE46373B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1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438" y="698500"/>
            <a:ext cx="62071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18E33C-1DCC-4AAC-82CB-665AE46373B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3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438" y="698500"/>
            <a:ext cx="62071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18E33C-1DCC-4AAC-82CB-665AE46373B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1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2"/>
            <a:ext cx="10363200" cy="838199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9753600" cy="1600200"/>
          </a:xfrm>
          <a:prstGeom prst="rect">
            <a:avLst/>
          </a:prstGeom>
        </p:spPr>
        <p:txBody>
          <a:bodyPr/>
          <a:lstStyle>
            <a:lvl1pPr marL="463550" indent="-463550" algn="l">
              <a:buSzPct val="100000"/>
              <a:buFont typeface="Arial" pitchFamily="34" charset="0"/>
              <a:buChar char="•"/>
              <a:defRPr sz="3200"/>
            </a:lvl1pPr>
            <a:lvl2pPr marL="914400" indent="-457200" algn="l">
              <a:buSzPct val="100000"/>
              <a:buFont typeface="Courier New" pitchFamily="49" charset="0"/>
              <a:buChar char="o"/>
              <a:defRPr sz="2400"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 err="1"/>
              <a:t>Asdflkj</a:t>
            </a:r>
            <a:endParaRPr lang="en-US" dirty="0"/>
          </a:p>
          <a:p>
            <a:pPr lvl="1"/>
            <a:r>
              <a:rPr lang="en-US" dirty="0" err="1"/>
              <a:t>Asdf</a:t>
            </a:r>
            <a:endParaRPr lang="en-US" dirty="0"/>
          </a:p>
          <a:p>
            <a:pPr lvl="1"/>
            <a:endParaRPr lang="en-US" dirty="0" err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6891" y="0"/>
            <a:ext cx="10115109" cy="4559808"/>
          </a:xfrm>
          <a:prstGeom prst="rect">
            <a:avLst/>
          </a:prstGeo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24400"/>
            <a:ext cx="9753600" cy="6096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4606EA6-EFEA-4C30-9264-4F9291A5780D}" type="datetime1">
              <a:rPr lang="en-US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10/24/2022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930400" cy="663579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8F82E0A0-C266-4798-8C8F-B9F91E9DA37E}" type="slidenum">
              <a:rPr lang="en-US" b="1" smtClean="0">
                <a:solidFill>
                  <a:srgbClr val="FFFFFF"/>
                </a:solidFill>
                <a:latin typeface="Arial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9"/>
            <a:ext cx="6096000" cy="365125"/>
          </a:xfrm>
          <a:prstGeom prst="rect">
            <a:avLst/>
          </a:prstGeo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1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7480"/>
            <a:ext cx="10871200" cy="134112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49A8198-4617-485E-9585-4840B69DBBA6}" type="datetime1">
              <a:rPr lang="en-US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10/24/2022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14" y="6248209"/>
            <a:ext cx="7228111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498011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3F7CB7D-F184-43C7-B6FD-03D728E1BBFF}" type="slidenum">
              <a:rPr lang="en-US" smtClean="0"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905000"/>
            <a:ext cx="2133600" cy="41656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49600" y="1905000"/>
            <a:ext cx="85344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2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57480"/>
            <a:ext cx="10871200" cy="134112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559757"/>
            <a:ext cx="5181600" cy="3505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559757"/>
            <a:ext cx="5181600" cy="3505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4606EA6-EFEA-4C30-9264-4F9291A5780D}" type="datetime1">
              <a:rPr lang="en-US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10/24/2022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498011"/>
            <a:ext cx="711200" cy="244476"/>
          </a:xfrm>
          <a:prstGeom prst="rect">
            <a:avLst/>
          </a:prstGeom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8F82E0A0-C266-4798-8C8F-B9F91E9DA37E}" type="slidenum">
              <a:rPr lang="en-US" sz="1400" b="1" smtClean="0">
                <a:solidFill>
                  <a:srgbClr val="FFFFFF"/>
                </a:solidFill>
                <a:latin typeface="Arial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14" y="6248209"/>
            <a:ext cx="7228111" cy="365125"/>
          </a:xfrm>
          <a:prstGeom prst="rect">
            <a:avLst/>
          </a:prstGeo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812800" y="1816383"/>
            <a:ext cx="5181600" cy="707136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6400800" y="1816383"/>
            <a:ext cx="5181600" cy="707136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770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7480"/>
            <a:ext cx="10871200" cy="1341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6DFADB5D-B7A0-47E3-AD2D-B1A6F8614213}" type="datetime1">
              <a:rPr lang="en-US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10/24/2022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14" y="6248209"/>
            <a:ext cx="7228111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498011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3F7CB7D-F184-43C7-B6FD-03D728E1BBFF}" type="slidenum">
              <a:rPr lang="en-US" smtClean="0"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978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3" y="2743219"/>
            <a:ext cx="9497484" cy="1673225"/>
          </a:xfrm>
          <a:prstGeom prst="rect">
            <a:avLst/>
          </a:prstGeo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600200"/>
            <a:ext cx="10160000" cy="990600"/>
          </a:xfrm>
          <a:prstGeom prst="rect">
            <a:avLst/>
          </a:prstGeo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6FCF9F07-3BC7-4570-B054-79111B0A380C}" type="datetime1">
              <a:rPr lang="en-US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10/24/2022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7272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8F82E0A0-C266-4798-8C8F-B9F91E9DA37E}" type="slidenum">
              <a:rPr lang="en-US" b="1" smtClean="0">
                <a:latin typeface="Arial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12814" y="6248209"/>
            <a:ext cx="7228111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19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5867400"/>
            <a:ext cx="12192000" cy="990600"/>
          </a:xfrm>
          <a:prstGeom prst="rect">
            <a:avLst/>
          </a:prstGeom>
          <a:solidFill>
            <a:srgbClr val="569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5791201"/>
            <a:ext cx="12192000" cy="85725"/>
          </a:xfrm>
          <a:prstGeom prst="rect">
            <a:avLst/>
          </a:prstGeom>
          <a:solidFill>
            <a:srgbClr val="F3BD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534400" y="6460788"/>
            <a:ext cx="3149600" cy="625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b="1" kern="1200" baseline="30000" dirty="0">
                <a:solidFill>
                  <a:schemeClr val="bg1"/>
                </a:solidFill>
                <a:latin typeface="Interstate-Light" pitchFamily="2" charset="0"/>
                <a:ea typeface="+mn-ea"/>
                <a:cs typeface="+mn-cs"/>
              </a:rPr>
              <a:t>tobaccofreeliving.org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1" y="1066800"/>
            <a:ext cx="9363241" cy="3924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5943600"/>
            <a:ext cx="2032000" cy="903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715000"/>
            <a:ext cx="12192000" cy="1143000"/>
          </a:xfrm>
          <a:prstGeom prst="rect">
            <a:avLst/>
          </a:prstGeom>
          <a:solidFill>
            <a:srgbClr val="569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12192000" cy="609600"/>
          </a:xfrm>
          <a:prstGeom prst="rect">
            <a:avLst/>
          </a:prstGeom>
          <a:solidFill>
            <a:srgbClr val="569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13" name="Picture 12" descr="TFL Logo_Color (Reversed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4800" y="5748742"/>
            <a:ext cx="2641600" cy="1109279"/>
          </a:xfrm>
          <a:prstGeom prst="rect">
            <a:avLst/>
          </a:prstGeom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609601"/>
            <a:ext cx="12192000" cy="85725"/>
          </a:xfrm>
          <a:prstGeom prst="rect">
            <a:avLst/>
          </a:prstGeom>
          <a:solidFill>
            <a:srgbClr val="F3BD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5638801"/>
            <a:ext cx="12192000" cy="85725"/>
          </a:xfrm>
          <a:prstGeom prst="rect">
            <a:avLst/>
          </a:prstGeom>
          <a:solidFill>
            <a:srgbClr val="F3BD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16" name="Picture 15" descr="TFL_Logo Circcle.jpg"/>
          <p:cNvPicPr>
            <a:picLocks noChangeAspect="1"/>
          </p:cNvPicPr>
          <p:nvPr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1727213" y="1447803"/>
            <a:ext cx="7726948" cy="3238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924800" y="6201410"/>
            <a:ext cx="3860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baseline="30000" dirty="0">
                <a:solidFill>
                  <a:prstClr val="white"/>
                </a:solidFill>
                <a:latin typeface="Interstate-Regular" pitchFamily="2" charset="0"/>
              </a:rPr>
              <a:t>tobaccofreeliving.org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820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2362200" y="533400"/>
            <a:ext cx="7772400" cy="160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Women who are current smokers and have been smoking for more than 10 years appear to have about a 10 percent higher risk of breast cancer than women who never smoked.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-152400" y="1828800"/>
            <a:ext cx="7772400" cy="160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Bladder cancer</a:t>
            </a:r>
            <a:b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Breast cancer</a:t>
            </a:r>
            <a:b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Cervical cancer</a:t>
            </a:r>
            <a:b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Colon cancer</a:t>
            </a:r>
            <a:b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Esophageal cancer</a:t>
            </a:r>
            <a:b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B476E-5E58-F1F8-F459-FD7B32782919}"/>
              </a:ext>
            </a:extLst>
          </p:cNvPr>
          <p:cNvSpPr txBox="1"/>
          <p:nvPr/>
        </p:nvSpPr>
        <p:spPr>
          <a:xfrm>
            <a:off x="5029200" y="1591179"/>
            <a:ext cx="6400800" cy="3728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Kidney cancer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Larynx cancer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Liver cancer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Lung cancer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Pancreatic cancer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Stomach cancer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7D0760-F3CF-211E-84B9-13EDBF0073FF}"/>
              </a:ext>
            </a:extLst>
          </p:cNvPr>
          <p:cNvSpPr txBox="1"/>
          <p:nvPr/>
        </p:nvSpPr>
        <p:spPr>
          <a:xfrm>
            <a:off x="3505200" y="6096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SMOKING RISKS</a:t>
            </a:r>
          </a:p>
        </p:txBody>
      </p:sp>
    </p:spTree>
    <p:extLst>
      <p:ext uri="{BB962C8B-B14F-4D97-AF65-F5344CB8AC3E}">
        <p14:creationId xmlns:p14="http://schemas.microsoft.com/office/powerpoint/2010/main" val="54094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687-79B9-4FD0-892B-2EE3177FC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Louisiana Tobacco Quitline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1-800-QUIT-NOW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D58ED9-F31D-4EEA-979C-8AFB29FC9C1A}"/>
              </a:ext>
            </a:extLst>
          </p:cNvPr>
          <p:cNvSpPr txBox="1">
            <a:spLocks/>
          </p:cNvSpPr>
          <p:nvPr/>
        </p:nvSpPr>
        <p:spPr>
          <a:xfrm>
            <a:off x="1781577" y="2044680"/>
            <a:ext cx="781962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3F2842"/>
              </a:buClr>
              <a:buNone/>
              <a:defRPr/>
            </a:pPr>
            <a:endParaRPr lang="en-US" dirty="0">
              <a:latin typeface="Calibri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93F5481-0675-4E0F-8BA8-DDA92A4627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2044680"/>
            <a:ext cx="206504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6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714756"/>
            <a:ext cx="7772400" cy="1676400"/>
          </a:xfrm>
          <a:solidFill>
            <a:srgbClr val="569099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6000" b="1" dirty="0">
                <a:solidFill>
                  <a:schemeClr val="bg1"/>
                </a:solidFill>
              </a:rPr>
              <a:t>LIVE VAPE FREE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A53D4097-138A-422A-AA34-8290E1A6925B}"/>
              </a:ext>
            </a:extLst>
          </p:cNvPr>
          <p:cNvSpPr/>
          <p:nvPr/>
        </p:nvSpPr>
        <p:spPr>
          <a:xfrm>
            <a:off x="6553200" y="3505200"/>
            <a:ext cx="2209800" cy="152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D6F59B5-4F41-29B7-E44F-0BA1D59B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90800"/>
            <a:ext cx="7772400" cy="1676400"/>
          </a:xfrm>
          <a:prstGeom prst="rect">
            <a:avLst/>
          </a:prstGeom>
          <a:solidFill>
            <a:srgbClr val="569099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000" b="1" kern="0">
                <a:solidFill>
                  <a:schemeClr val="bg1"/>
                </a:solidFill>
              </a:rPr>
              <a:t>Text VAPEFREE to 873373</a:t>
            </a:r>
            <a:endParaRPr lang="en-US" sz="6000" b="1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FL_TFL PP_Template 2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5a7277a9-6981-4970-8fe0-71209deaded5">Presentation</Document_x0020_Type>
    <Goal xmlns="5a7277a9-6981-4970-8fe0-71209deaded5">Goal 2 - Secondhand Smoke</Goal>
    <Region xmlns="5a7277a9-6981-4970-8fe0-71209deaded5">Region 9</Region>
    <Goal_x0020_Area_x002f_Service xmlns="5a7277a9-6981-4970-8fe0-71209deaded5">Secondhand Smoke</Goal_x0020_Area_x002f_Servi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5625F36FF324EABCA3ABB0BA80599" ma:contentTypeVersion="13" ma:contentTypeDescription="Create a new document." ma:contentTypeScope="" ma:versionID="ef3bf25b46074b13928b77219d18bde0">
  <xsd:schema xmlns:xsd="http://www.w3.org/2001/XMLSchema" xmlns:xs="http://www.w3.org/2001/XMLSchema" xmlns:p="http://schemas.microsoft.com/office/2006/metadata/properties" xmlns:ns2="5a7277a9-6981-4970-8fe0-71209deaded5" xmlns:ns3="53492fd4-4cef-42af-93bd-ae04a75bfc2b" targetNamespace="http://schemas.microsoft.com/office/2006/metadata/properties" ma:root="true" ma:fieldsID="00aacf921bf16bb5d8eb7c6561e1379c" ns2:_="" ns3:_="">
    <xsd:import namespace="5a7277a9-6981-4970-8fe0-71209deaded5"/>
    <xsd:import namespace="53492fd4-4cef-42af-93bd-ae04a75bfc2b"/>
    <xsd:element name="properties">
      <xsd:complexType>
        <xsd:sequence>
          <xsd:element name="documentManagement">
            <xsd:complexType>
              <xsd:all>
                <xsd:element ref="ns2:Goal" minOccurs="0"/>
                <xsd:element ref="ns2:Document_x0020_Type" minOccurs="0"/>
                <xsd:element ref="ns2:Region" minOccurs="0"/>
                <xsd:element ref="ns2:Goal_x0020_Area_x002f_Servic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277a9-6981-4970-8fe0-71209deaded5" elementFormDefault="qualified">
    <xsd:import namespace="http://schemas.microsoft.com/office/2006/documentManagement/types"/>
    <xsd:import namespace="http://schemas.microsoft.com/office/infopath/2007/PartnerControls"/>
    <xsd:element name="Goal" ma:index="4" nillable="true" ma:displayName="Goal" ma:format="Dropdown" ma:internalName="Goal" ma:readOnly="false">
      <xsd:simpleType>
        <xsd:restriction base="dms:Choice">
          <xsd:enumeration value="Goal 1 - Youth"/>
          <xsd:enumeration value="Goal 2 - Secondhand Smoke"/>
          <xsd:enumeration value="Goal 3 - Cessation"/>
          <xsd:enumeration value="Goal 4 - Health Disparities"/>
          <xsd:enumeration value="Goal 5 - Statewide Coordination"/>
        </xsd:restriction>
      </xsd:simpleType>
    </xsd:element>
    <xsd:element name="Document_x0020_Type" ma:index="5" nillable="true" ma:displayName="Document Type" ma:format="Dropdown" ma:internalName="Document_x0020_Type" ma:readOnly="false">
      <xsd:simpleType>
        <xsd:union memberTypes="dms:Text">
          <xsd:simpleType>
            <xsd:restriction base="dms:Choice">
              <xsd:enumeration value="One-pager"/>
              <xsd:enumeration value="Presentation"/>
              <xsd:enumeration value="Report"/>
              <xsd:enumeration value="Talking Points"/>
            </xsd:restriction>
          </xsd:simpleType>
        </xsd:union>
      </xsd:simpleType>
    </xsd:element>
    <xsd:element name="Region" ma:index="6" nillable="true" ma:displayName="Region" ma:default="Statewide" ma:format="Dropdown" ma:internalName="Region" ma:readOnly="false">
      <xsd:simpleType>
        <xsd:restriction base="dms:Choice">
          <xsd:enumeration value="Statewide"/>
          <xsd:enumeration value="Region 1"/>
          <xsd:enumeration value="Region 2"/>
          <xsd:enumeration value="Region 3"/>
          <xsd:enumeration value="Region 4"/>
          <xsd:enumeration value="Region 5"/>
          <xsd:enumeration value="Region 6"/>
          <xsd:enumeration value="Region 7"/>
          <xsd:enumeration value="Region 8"/>
          <xsd:enumeration value="Region 9"/>
        </xsd:restriction>
      </xsd:simpleType>
    </xsd:element>
    <xsd:element name="Goal_x0020_Area_x002f_Service" ma:index="7" nillable="true" ma:displayName="Goal Area/Service" ma:format="Dropdown" ma:internalName="Goal_x0020_Area_x002f_Service" ma:readOnly="false">
      <xsd:simpleType>
        <xsd:restriction base="dms:Choice">
          <xsd:enumeration value="Youth"/>
          <xsd:enumeration value="Secondhand Smoke"/>
          <xsd:enumeration value="Cessation"/>
          <xsd:enumeration value="Disparities"/>
          <xsd:enumeration value="Statewide Coordination"/>
          <xsd:enumeration value="Evaluation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92fd4-4cef-42af-93bd-ae04a75bfc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68C27-A95B-4B3C-A63E-FCA72A5E63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C8EE3B-921B-42A2-8AFA-6566048C1AA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53492fd4-4cef-42af-93bd-ae04a75bfc2b"/>
    <ds:schemaRef ds:uri="http://purl.org/dc/elements/1.1/"/>
    <ds:schemaRef ds:uri="http://schemas.microsoft.com/office/infopath/2007/PartnerControls"/>
    <ds:schemaRef ds:uri="5a7277a9-6981-4970-8fe0-71209deaded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D9B69D-C1C2-43CE-A14C-E00A3714B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7277a9-6981-4970-8fe0-71209deaded5"/>
    <ds:schemaRef ds:uri="53492fd4-4cef-42af-93bd-ae04a75bfc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6680</TotalTime>
  <Words>76</Words>
  <Application>Microsoft Office PowerPoint</Application>
  <PresentationFormat>Widescreen</PresentationFormat>
  <Paragraphs>15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Interstate-Light</vt:lpstr>
      <vt:lpstr>Interstate-Regular</vt:lpstr>
      <vt:lpstr>Default Design</vt:lpstr>
      <vt:lpstr>TFL_TFL PP_Template 2</vt:lpstr>
      <vt:lpstr>Women who are current smokers and have been smoking for more than 10 years appear to have about a 10 percent higher risk of breast cancer than women who never smoked.</vt:lpstr>
      <vt:lpstr>Bladder cancer Breast cancer Cervical cancer Colon cancer Esophageal cancer </vt:lpstr>
      <vt:lpstr>Louisiana Tobacco Quitline 1-800-QUIT-NOW</vt:lpstr>
      <vt:lpstr>LIVE VAPE FREE</vt:lpstr>
    </vt:vector>
  </TitlesOfParts>
  <Company>Louisiana Public Health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Template for Introduction into TFL June 2017</dc:title>
  <dc:creator>rturcios</dc:creator>
  <cp:lastModifiedBy>mary mouton</cp:lastModifiedBy>
  <cp:revision>210</cp:revision>
  <cp:lastPrinted>2021-03-19T15:25:05Z</cp:lastPrinted>
  <dcterms:created xsi:type="dcterms:W3CDTF">2011-09-06T17:12:37Z</dcterms:created>
  <dcterms:modified xsi:type="dcterms:W3CDTF">2022-10-24T14:35:30Z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0x010100DEA5625F36FF324EABCA3ABB0BA80599</vt:lpwstr>
  </property>
  <property fmtid="{D5CDD505-2E9C-101B-9397-08002B2CF9AE}" pid="3" name="Order">
    <vt:r8>3000</vt:r8>
  </property>
</Properties>
</file>